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22"/>
  </p:notesMasterIdLst>
  <p:handoutMasterIdLst>
    <p:handoutMasterId r:id="rId23"/>
  </p:handoutMasterIdLst>
  <p:sldIdLst>
    <p:sldId id="2147480102" r:id="rId4"/>
    <p:sldId id="2147482790" r:id="rId5"/>
    <p:sldId id="2147482791" r:id="rId6"/>
    <p:sldId id="2147482792" r:id="rId7"/>
    <p:sldId id="2147482793" r:id="rId8"/>
    <p:sldId id="2147482794" r:id="rId9"/>
    <p:sldId id="2147482795" r:id="rId10"/>
    <p:sldId id="2147482796" r:id="rId11"/>
    <p:sldId id="2147482797" r:id="rId12"/>
    <p:sldId id="2147482798" r:id="rId13"/>
    <p:sldId id="2147482799" r:id="rId14"/>
    <p:sldId id="2147482800" r:id="rId15"/>
    <p:sldId id="2147482801" r:id="rId16"/>
    <p:sldId id="2147482802" r:id="rId17"/>
    <p:sldId id="2147482803" r:id="rId18"/>
    <p:sldId id="2147482804" r:id="rId19"/>
    <p:sldId id="2147482805" r:id="rId20"/>
    <p:sldId id="2147482806" r:id="rId21"/>
  </p:sldIdLst>
  <p:sldSz cx="12192000" cy="6858000"/>
  <p:notesSz cx="6858000" cy="9144000"/>
  <p:embeddedFontLs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Segoe Sans Text" pitchFamily="2" charset="0"/>
      <p:regular r:id="rId28"/>
      <p:bold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BEBC51B-B88B-4AE4-8478-0F95EE84F165}">
          <p14:sldIdLst>
            <p14:sldId id="2147480102"/>
            <p14:sldId id="2147482790"/>
            <p14:sldId id="2147482791"/>
            <p14:sldId id="2147482792"/>
            <p14:sldId id="2147482793"/>
            <p14:sldId id="2147482794"/>
            <p14:sldId id="2147482795"/>
            <p14:sldId id="2147482796"/>
            <p14:sldId id="2147482797"/>
            <p14:sldId id="2147482798"/>
            <p14:sldId id="2147482799"/>
            <p14:sldId id="2147482800"/>
            <p14:sldId id="2147482801"/>
            <p14:sldId id="2147482802"/>
            <p14:sldId id="2147482803"/>
            <p14:sldId id="2147482804"/>
            <p14:sldId id="2147482805"/>
            <p14:sldId id="21474828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0B9"/>
    <a:srgbClr val="A074F3"/>
    <a:srgbClr val="282828"/>
    <a:srgbClr val="554992"/>
    <a:srgbClr val="687EE8"/>
    <a:srgbClr val="5E32FF"/>
    <a:srgbClr val="552DE7"/>
    <a:srgbClr val="3E21A0"/>
    <a:srgbClr val="321885"/>
    <a:srgbClr val="231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3C50CF-391A-BCA1-C0F0-DCFAB51B4D2C}" v="92" dt="2024-11-11T19:23:18.1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2688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11/11/2024 11:16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11/11/2024 11:15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11/11/2024 11:15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B8326-A196-AC02-4E46-BC027DBE8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509BEF-73C2-8594-E98C-944C06C846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5D60CC-17F6-564F-E6D7-FFDA34C26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8894A86-6484-DA8F-75C4-CC94C38FC5E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F062D-D193-647F-E80F-1EA789678D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0FDC05A-B05F-48B4-C3B9-95175C56B18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11:15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2AD5E-6103-1243-22B4-26F8524F7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75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31AAD-77D4-23BE-24C2-5C90033A1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7B0036-843B-65DD-5547-8A44AA91D7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93595B-A3E1-CAFA-6EDF-731785BB8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360B39E-9262-9EA4-94B9-0B22F291C69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4F4E1-A951-2F5A-3972-FB0546B51C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096107-29F9-C04C-4DBD-250A9F271D2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11:15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3C754-1453-ED51-BBB5-41B1E9F07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82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2885405"/>
          </a:xfrm>
        </p:spPr>
        <p:txBody>
          <a:bodyPr/>
          <a:lstStyle/>
          <a:p>
            <a:r>
              <a:rPr lang="en-US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Unpacking the Newest in NuGet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5126798"/>
            <a:ext cx="5430837" cy="276999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Allie Barry &amp; Jon Douglas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D4425-BA26-FD4A-E43A-887EA5143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F1855-1089-52F8-D006-848B76B80E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213029"/>
            <a:ext cx="3887812" cy="323165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Contributed initial </a:t>
            </a:r>
            <a:r>
              <a:rPr lang="en-US" sz="1600" b="1" dirty="0"/>
              <a:t>pinned-dependencies checks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Actively working on </a:t>
            </a:r>
            <a:r>
              <a:rPr lang="en-US" sz="1600" b="1" dirty="0"/>
              <a:t>providing guidance </a:t>
            </a:r>
            <a:r>
              <a:rPr lang="en-US" sz="1600" dirty="0"/>
              <a:t>to various .NET 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Focused on </a:t>
            </a:r>
            <a:r>
              <a:rPr lang="en-US" sz="1600" b="1" dirty="0"/>
              <a:t>improving repository best practices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Aiming to </a:t>
            </a:r>
            <a:r>
              <a:rPr lang="en-US" sz="1600" b="1" dirty="0"/>
              <a:t>enhance overall scores </a:t>
            </a:r>
            <a:r>
              <a:rPr lang="en-US" sz="1600" dirty="0"/>
              <a:t>across repositories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Support for CPM/lock files </a:t>
            </a:r>
            <a:r>
              <a:rPr lang="en-US" sz="1600" dirty="0"/>
              <a:t>soon</a:t>
            </a:r>
          </a:p>
          <a:p>
            <a:endParaRPr lang="en-US" sz="160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950C99C-48BD-92E5-24D8-1BE997ACF232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err="1"/>
              <a:t>OpenSSF</a:t>
            </a:r>
            <a:r>
              <a:rPr lang="en-US" dirty="0"/>
              <a:t> Scorecard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02EE6F-7F83-D91B-22E2-6BC6E6DC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513" y="422028"/>
            <a:ext cx="6199487" cy="617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9606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30149-2D11-8C8E-1434-4D292FCB5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A19892-EE3F-1016-8090-51947E78D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213029"/>
            <a:ext cx="3887812" cy="283154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/>
              <a:t>Dependabot</a:t>
            </a:r>
            <a:r>
              <a:rPr lang="en-US" sz="1600" dirty="0"/>
              <a:t> has transitioned from an old Ruby script to an </a:t>
            </a:r>
            <a:r>
              <a:rPr lang="en-US" sz="1600" b="1" dirty="0"/>
              <a:t>official implementation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Utilizes </a:t>
            </a:r>
            <a:r>
              <a:rPr lang="en-US" sz="1600" b="1" dirty="0"/>
              <a:t>NuGet restore </a:t>
            </a:r>
            <a:r>
              <a:rPr lang="en-US" sz="1600" dirty="0"/>
              <a:t>in the new implementation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Supports new features like </a:t>
            </a:r>
            <a:r>
              <a:rPr lang="en-US" sz="1600" b="1" dirty="0"/>
              <a:t>Central Package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Can now detect </a:t>
            </a:r>
            <a:r>
              <a:rPr lang="en-US" sz="1600" b="1" dirty="0"/>
              <a:t>&lt;</a:t>
            </a:r>
            <a:r>
              <a:rPr lang="en-US" sz="1600" b="1" dirty="0" err="1"/>
              <a:t>PackageVersion</a:t>
            </a:r>
            <a:r>
              <a:rPr lang="en-US" sz="1600" b="1" dirty="0"/>
              <a:t>&gt;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15DC4E6-7EC1-06A2-A536-EEA71637601B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err="1"/>
              <a:t>Dependabot</a:t>
            </a:r>
            <a:r>
              <a:rPr lang="en-US" dirty="0"/>
              <a:t> 2.0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4B5FC-92F7-660D-9BD6-123C9CBCB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094" y="1621805"/>
            <a:ext cx="9762186" cy="457641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327523-1EA7-8258-7CDC-8CA9B899B3AC}"/>
              </a:ext>
            </a:extLst>
          </p:cNvPr>
          <p:cNvSpPr txBox="1">
            <a:spLocks/>
          </p:cNvSpPr>
          <p:nvPr/>
        </p:nvSpPr>
        <p:spPr>
          <a:xfrm>
            <a:off x="570677" y="6114402"/>
            <a:ext cx="5212080" cy="215444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* Available today.</a:t>
            </a:r>
          </a:p>
        </p:txBody>
      </p:sp>
    </p:spTree>
    <p:extLst>
      <p:ext uri="{BB962C8B-B14F-4D97-AF65-F5344CB8AC3E}">
        <p14:creationId xmlns:p14="http://schemas.microsoft.com/office/powerpoint/2010/main" val="369235677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7AF4E-36C7-8364-BC5D-385F74EE6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61B6B-AD58-28FD-E426-9FAA646DB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154" y="1034581"/>
            <a:ext cx="5717796" cy="615553"/>
          </a:xfrm>
        </p:spPr>
        <p:txBody>
          <a:bodyPr/>
          <a:lstStyle/>
          <a:p>
            <a:r>
              <a:rPr lang="en-US" dirty="0" err="1"/>
              <a:t>deps.dev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87547-AEEB-3EEC-2F13-D7138BD6B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4" y="2179346"/>
            <a:ext cx="6165537" cy="89255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Deps.dev</a:t>
            </a:r>
            <a:r>
              <a:rPr lang="en-US" dirty="0"/>
              <a:t> supports </a:t>
            </a:r>
            <a:r>
              <a:rPr lang="en-US" b="1" dirty="0"/>
              <a:t>various experiments </a:t>
            </a:r>
            <a:r>
              <a:rPr lang="en-US" dirty="0"/>
              <a:t>towards understanding your dependencies such as security vulnerabilities, licenses, recent releases, </a:t>
            </a:r>
            <a:r>
              <a:rPr lang="en-US" dirty="0" err="1"/>
              <a:t>OpenSSF</a:t>
            </a:r>
            <a:r>
              <a:rPr lang="en-US" dirty="0"/>
              <a:t> Scorecards, etc.</a:t>
            </a:r>
          </a:p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C4E0871-B1D7-5E9F-3F9B-7246A6394C89}"/>
              </a:ext>
            </a:extLst>
          </p:cNvPr>
          <p:cNvSpPr txBox="1">
            <a:spLocks/>
          </p:cNvSpPr>
          <p:nvPr/>
        </p:nvSpPr>
        <p:spPr>
          <a:xfrm>
            <a:off x="4290154" y="1760495"/>
            <a:ext cx="5320505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NuGet is supported on open source insights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DE027-7B5B-5AD2-3C26-004CD925E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694" y="3192685"/>
            <a:ext cx="8783949" cy="39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852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CAAFB-E7EF-D197-795A-B96CFFC28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1621E6-E9B8-A91A-64C2-AC865BB058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810" y="2197893"/>
            <a:ext cx="3613209" cy="1231106"/>
          </a:xfrm>
        </p:spPr>
        <p:txBody>
          <a:bodyPr/>
          <a:lstStyle/>
          <a:p>
            <a:pPr algn="ctr"/>
            <a:r>
              <a:rPr lang="en-US" sz="4000" dirty="0"/>
              <a:t>What else is new?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D6E4E28-D876-9092-FF91-48F3AF051F4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 dirty="0"/>
              <a:t>Dark mode on NuGet.org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7C89848D-8CF4-AE59-0D62-B41A9E53797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 dirty="0"/>
              <a:t>C# Dev Kit – NuGet Commands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55B71423-2DF9-107F-206F-3B9F366D950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 dirty="0"/>
              <a:t>#packages in Copilot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6E03035-7C18-D33F-403E-C3D1A222329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 dirty="0"/>
              <a:t>NuGet dependency resolver</a:t>
            </a:r>
          </a:p>
        </p:txBody>
      </p:sp>
    </p:spTree>
    <p:extLst>
      <p:ext uri="{BB962C8B-B14F-4D97-AF65-F5344CB8AC3E}">
        <p14:creationId xmlns:p14="http://schemas.microsoft.com/office/powerpoint/2010/main" val="129260583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BB12B-4D32-361D-4AE1-9B0BA4705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CEC19-83F2-340D-276E-E1361A97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 dirty="0"/>
              <a:t>Dark Mode on NuGet.org</a:t>
            </a:r>
          </a:p>
        </p:txBody>
      </p:sp>
      <p:pic>
        <p:nvPicPr>
          <p:cNvPr id="7" name="Picture Placeholder 15">
            <a:extLst>
              <a:ext uri="{FF2B5EF4-FFF2-40B4-BE49-F238E27FC236}">
                <a16:creationId xmlns:a16="http://schemas.microsoft.com/office/drawing/2014/main" id="{CA1AC553-5A68-7C07-054C-9D68ABE0FB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62" r="9862"/>
          <a:stretch>
            <a:fillRect/>
          </a:stretch>
        </p:blipFill>
        <p:spPr>
          <a:xfrm>
            <a:off x="1455587" y="1205959"/>
            <a:ext cx="9280826" cy="52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925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DEA7D-4B1D-8550-CDE0-82C5B8385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BFB2-4E09-A815-FB53-F005BDABB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 dirty="0"/>
              <a:t>C# Dev Kit – NuGet Commands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FD11F-4493-985F-6AE3-BD8FC7C4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16" y="1163486"/>
            <a:ext cx="9168167" cy="519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4398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5BD63-E9BC-8A0B-76EB-CDE07C320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E82E56-333E-A53F-CEA2-0A37D95FC5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606563"/>
            <a:ext cx="4548676" cy="366254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The new restore algorithm </a:t>
            </a:r>
            <a:r>
              <a:rPr lang="en-US" sz="1600" b="1" dirty="0"/>
              <a:t>significantly boosts performance for large projects</a:t>
            </a:r>
            <a:r>
              <a:rPr lang="en-US" sz="1600" dirty="0"/>
              <a:t>, making dependency management faster and more efficient across all</a:t>
            </a:r>
            <a:r>
              <a:rPr lang="en-US" sz="1600" b="1" dirty="0"/>
              <a:t> </a:t>
            </a:r>
            <a:r>
              <a:rPr lang="en-US" sz="1600" b="1" dirty="0" err="1"/>
              <a:t>PackageReference</a:t>
            </a:r>
            <a:r>
              <a:rPr lang="en-US" sz="1600" b="1" dirty="0"/>
              <a:t> </a:t>
            </a:r>
            <a:r>
              <a:rPr lang="en-US" sz="1600" dirty="0"/>
              <a:t>projects.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The restore algorithm was rewritten to improve performance and scalability, which is now </a:t>
            </a:r>
            <a:r>
              <a:rPr lang="en-US" sz="1600" b="1" dirty="0"/>
              <a:t>enabled by default</a:t>
            </a:r>
            <a:r>
              <a:rPr lang="en-US" sz="16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If restore failures occur, revert to the legacy dependency resolver by setting </a:t>
            </a:r>
            <a:r>
              <a:rPr lang="en-US" sz="1600" b="1" dirty="0" err="1"/>
              <a:t>RestoreUseLegacyDependencyResolver</a:t>
            </a:r>
            <a:r>
              <a:rPr lang="en-US" sz="1600" dirty="0"/>
              <a:t> to true.</a:t>
            </a:r>
          </a:p>
          <a:p>
            <a:endParaRPr lang="en-US" sz="160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349A1F0-9199-B297-F3AB-BC91161344B3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NuGet Dependency Resolver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35A2AA-ECD4-9D46-35E4-C4EE74A1CE78}"/>
              </a:ext>
            </a:extLst>
          </p:cNvPr>
          <p:cNvSpPr txBox="1">
            <a:spLocks/>
          </p:cNvSpPr>
          <p:nvPr/>
        </p:nvSpPr>
        <p:spPr>
          <a:xfrm>
            <a:off x="570676" y="1101414"/>
            <a:ext cx="5320505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Written from the ground up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A222611-5134-0BB2-0B9B-3A40655EF69D}"/>
              </a:ext>
            </a:extLst>
          </p:cNvPr>
          <p:cNvSpPr txBox="1">
            <a:spLocks/>
          </p:cNvSpPr>
          <p:nvPr/>
        </p:nvSpPr>
        <p:spPr>
          <a:xfrm>
            <a:off x="570676" y="6297473"/>
            <a:ext cx="7087960" cy="27699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* Included in .NET 9, Visual Studio 17.12, and NuGet 6.12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D295E1B-30E8-3CA2-1D3A-7681A2B9E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696297"/>
              </p:ext>
            </p:extLst>
          </p:nvPr>
        </p:nvGraphicFramePr>
        <p:xfrm>
          <a:off x="6095999" y="1717964"/>
          <a:ext cx="5855856" cy="3330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952">
                  <a:extLst>
                    <a:ext uri="{9D8B030D-6E8A-4147-A177-3AD203B41FA5}">
                      <a16:colId xmlns:a16="http://schemas.microsoft.com/office/drawing/2014/main" val="1807467199"/>
                    </a:ext>
                  </a:extLst>
                </a:gridCol>
                <a:gridCol w="1951952">
                  <a:extLst>
                    <a:ext uri="{9D8B030D-6E8A-4147-A177-3AD203B41FA5}">
                      <a16:colId xmlns:a16="http://schemas.microsoft.com/office/drawing/2014/main" val="1699553323"/>
                    </a:ext>
                  </a:extLst>
                </a:gridCol>
                <a:gridCol w="1951952">
                  <a:extLst>
                    <a:ext uri="{9D8B030D-6E8A-4147-A177-3AD203B41FA5}">
                      <a16:colId xmlns:a16="http://schemas.microsoft.com/office/drawing/2014/main" val="3204336869"/>
                    </a:ext>
                  </a:extLst>
                </a:gridCol>
              </a:tblGrid>
              <a:tr h="555087">
                <a:tc>
                  <a:txBody>
                    <a:bodyPr/>
                    <a:lstStyle/>
                    <a:p>
                      <a:r>
                        <a:rPr lang="en-US" dirty="0" err="1"/>
                        <a:t>OrchardCore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8-core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612842"/>
                  </a:ext>
                </a:extLst>
              </a:tr>
              <a:tr h="555087">
                <a:tc>
                  <a:txBody>
                    <a:bodyPr/>
                    <a:lstStyle/>
                    <a:p>
                      <a:r>
                        <a:rPr lang="en-US"/>
                        <a:t>Arctic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-31.7%</a:t>
                      </a:r>
                    </a:p>
                  </a:txBody>
                  <a:tcPr>
                    <a:solidFill>
                      <a:srgbClr val="8DD97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-15.0%</a:t>
                      </a:r>
                    </a:p>
                  </a:txBody>
                  <a:tcPr>
                    <a:solidFill>
                      <a:srgbClr val="B7DF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382396"/>
                  </a:ext>
                </a:extLst>
              </a:tr>
              <a:tr h="555087">
                <a:tc>
                  <a:txBody>
                    <a:bodyPr/>
                    <a:lstStyle/>
                    <a:p>
                      <a:r>
                        <a:rPr lang="en-US"/>
                        <a:t>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-11.9%</a:t>
                      </a:r>
                    </a:p>
                  </a:txBody>
                  <a:tcPr>
                    <a:solidFill>
                      <a:srgbClr val="E2E7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-17.7%</a:t>
                      </a:r>
                    </a:p>
                  </a:txBody>
                  <a:tcPr>
                    <a:solidFill>
                      <a:srgbClr val="A8DD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355727"/>
                  </a:ext>
                </a:extLst>
              </a:tr>
              <a:tr h="555087">
                <a:tc>
                  <a:txBody>
                    <a:bodyPr/>
                    <a:lstStyle/>
                    <a:p>
                      <a:r>
                        <a:rPr lang="en-US"/>
                        <a:t>Offline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-22.5%</a:t>
                      </a:r>
                    </a:p>
                  </a:txBody>
                  <a:tcPr>
                    <a:solidFill>
                      <a:srgbClr val="B4DF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-21.5%</a:t>
                      </a:r>
                    </a:p>
                  </a:txBody>
                  <a:tcPr>
                    <a:solidFill>
                      <a:srgbClr val="93D9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933680"/>
                  </a:ext>
                </a:extLst>
              </a:tr>
              <a:tr h="555087">
                <a:tc>
                  <a:txBody>
                    <a:bodyPr/>
                    <a:lstStyle/>
                    <a:p>
                      <a:r>
                        <a:rPr lang="en-US"/>
                        <a:t>Force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-23.8%</a:t>
                      </a:r>
                    </a:p>
                  </a:txBody>
                  <a:tcPr>
                    <a:solidFill>
                      <a:srgbClr val="AFDE7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-22.6%</a:t>
                      </a:r>
                    </a:p>
                  </a:txBody>
                  <a:tcPr>
                    <a:solidFill>
                      <a:srgbClr val="93D9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479517"/>
                  </a:ext>
                </a:extLst>
              </a:tr>
              <a:tr h="555087">
                <a:tc>
                  <a:txBody>
                    <a:bodyPr/>
                    <a:lstStyle/>
                    <a:p>
                      <a:r>
                        <a:rPr lang="en-US" dirty="0" err="1"/>
                        <a:t>Noop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-4.9%</a:t>
                      </a:r>
                    </a:p>
                  </a:txBody>
                  <a:tcPr>
                    <a:solidFill>
                      <a:srgbClr val="FCEC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-1.9%</a:t>
                      </a:r>
                    </a:p>
                  </a:txBody>
                  <a:tcPr>
                    <a:solidFill>
                      <a:srgbClr val="FCEC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125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96925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43BD2-79DF-1FA5-1F74-8F9C6432E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7FB37-30A1-954D-4146-5BFAD0F211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606563"/>
            <a:ext cx="3023862" cy="2031325"/>
          </a:xfrm>
        </p:spPr>
        <p:txBody>
          <a:bodyPr/>
          <a:lstStyle/>
          <a:p>
            <a:r>
              <a:rPr lang="en-US" sz="1600" dirty="0"/>
              <a:t>Use </a:t>
            </a:r>
            <a:r>
              <a:rPr lang="en-US" sz="1600" b="1" dirty="0"/>
              <a:t>#packages </a:t>
            </a:r>
            <a:r>
              <a:rPr lang="en-US" sz="1600" dirty="0"/>
              <a:t>when using GitHub Copilot in Visual Studio to bring in the context of your packages.</a:t>
            </a:r>
          </a:p>
          <a:p>
            <a:r>
              <a:rPr lang="en-US" sz="1600" dirty="0"/>
              <a:t>Ask questions like how to use a capability from a package and it will pull in more package context like a README file.</a:t>
            </a:r>
          </a:p>
          <a:p>
            <a:endParaRPr lang="en-US" sz="160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CB6DD56-F6C3-449A-A298-A99BB657F365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#packages in Copilot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233868-6BFB-7D9E-00BC-F44812A93074}"/>
              </a:ext>
            </a:extLst>
          </p:cNvPr>
          <p:cNvSpPr txBox="1">
            <a:spLocks/>
          </p:cNvSpPr>
          <p:nvPr/>
        </p:nvSpPr>
        <p:spPr>
          <a:xfrm>
            <a:off x="570676" y="1101414"/>
            <a:ext cx="5320505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Bring more context from your packages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0F44334-DC91-FB62-88A6-3EA1A327B4BA}"/>
              </a:ext>
            </a:extLst>
          </p:cNvPr>
          <p:cNvSpPr txBox="1">
            <a:spLocks/>
          </p:cNvSpPr>
          <p:nvPr/>
        </p:nvSpPr>
        <p:spPr>
          <a:xfrm>
            <a:off x="570676" y="6297473"/>
            <a:ext cx="7087960" cy="27699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* In active development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F5F1FAF-645A-AB09-5E75-0E4E0605D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" t="-909" r="-1009" b="36607"/>
          <a:stretch/>
        </p:blipFill>
        <p:spPr bwMode="auto">
          <a:xfrm>
            <a:off x="3687531" y="1442246"/>
            <a:ext cx="8798759" cy="49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49144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79D22-C621-C27B-FE20-BE88B5F07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6099-DE71-76E0-B5A2-152704A57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583762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F7CD8-F884-FCBB-4E8E-C48F6AEF8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5BAD6-36D2-3A0C-5E1B-B4F95DA2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en-US" dirty="0"/>
              <a:t>Software supply chain attacks are on the rise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C1A64-224D-7944-10CF-8E1DB9690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7" y="344670"/>
            <a:ext cx="6096000" cy="760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27806D-8AFA-92F4-A50A-4411F378F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3" y="1169337"/>
            <a:ext cx="4500734" cy="1017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80385A-611F-DE76-81C1-A0F3AB171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884" y="709542"/>
            <a:ext cx="5513558" cy="745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3068A-E0F7-4728-F72F-D14F8E33E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576" y="1613820"/>
            <a:ext cx="4500734" cy="749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A7472-81E8-B37E-F639-A48CB07F7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607" y="1288377"/>
            <a:ext cx="3100075" cy="1044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CA4CE9-E03D-9439-3EE4-228D33D0B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379" y="4407312"/>
            <a:ext cx="5381691" cy="716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64D8B5-74D7-F9F6-29D6-8DBBC06D56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116" y="5330505"/>
            <a:ext cx="3337682" cy="1017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D45CD5-291B-55DD-5D2B-A484ED4ACC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1955" y="5330505"/>
            <a:ext cx="3205392" cy="918743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98B4FC5-A53F-CA65-4833-EE380217C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607" y="4272078"/>
            <a:ext cx="4043495" cy="258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66265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56A8C-72AE-284E-4883-259766DB6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561DF9-93C4-D382-917C-F811DC6DA7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4810" y="2197893"/>
            <a:ext cx="3613209" cy="2462213"/>
          </a:xfrm>
        </p:spPr>
        <p:txBody>
          <a:bodyPr/>
          <a:lstStyle/>
          <a:p>
            <a:pPr algn="ctr"/>
            <a:r>
              <a:rPr lang="en-US" sz="4000" dirty="0"/>
              <a:t>So, what is the NuGet team doing about it?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8A52AB5-BA86-8513-F37A-777C070B0A4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 dirty="0"/>
              <a:t>dotnet restore: </a:t>
            </a:r>
            <a:r>
              <a:rPr lang="en-US" dirty="0"/>
              <a:t>Audit improvements</a:t>
            </a:r>
            <a:endParaRPr lang="en-US" b="1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63A4DB0-E6EE-5BC7-A32A-FB7259459D5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 dirty="0"/>
              <a:t>Transitive Dependencies: </a:t>
            </a:r>
            <a:r>
              <a:rPr lang="en-US" dirty="0"/>
              <a:t>Awareness tooling</a:t>
            </a:r>
            <a:endParaRPr lang="en-US" b="1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C7CA7367-0151-5519-F2C3-458110633B5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 dirty="0"/>
              <a:t>OIDC: </a:t>
            </a:r>
            <a:r>
              <a:rPr lang="en-US" dirty="0"/>
              <a:t>Trusted Publishers</a:t>
            </a:r>
            <a:endParaRPr lang="en-US" b="1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FCF85A5-E640-A1DF-E3CA-A2F3CA13231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 dirty="0"/>
              <a:t>SBOM: </a:t>
            </a:r>
            <a:r>
              <a:rPr lang="en-US" dirty="0"/>
              <a:t>Inclusion in dotnet SDK </a:t>
            </a:r>
            <a:endParaRPr lang="en-US" b="1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0E0680E-B82F-599D-72F3-7B427C5E432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 dirty="0"/>
              <a:t>dotnet </a:t>
            </a:r>
            <a:r>
              <a:rPr lang="en-US" b="1" dirty="0" err="1"/>
              <a:t>nuget</a:t>
            </a:r>
            <a:r>
              <a:rPr lang="en-US" b="1" dirty="0"/>
              <a:t> why: </a:t>
            </a:r>
            <a:r>
              <a:rPr lang="en-US" dirty="0"/>
              <a:t>Dependency graph</a:t>
            </a:r>
            <a:endParaRPr lang="en-US" b="1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25ECE9-5644-A0B7-E208-0DF7A657085B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 dirty="0"/>
              <a:t>Partnerships: </a:t>
            </a:r>
            <a:r>
              <a:rPr lang="en-US" dirty="0" err="1"/>
              <a:t>OpenSSF</a:t>
            </a:r>
            <a:r>
              <a:rPr lang="en-US" dirty="0"/>
              <a:t>. GitHub, </a:t>
            </a:r>
            <a:r>
              <a:rPr lang="en-US" dirty="0" err="1"/>
              <a:t>Deps.dev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990754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5C4D9-D79B-A90B-FCD9-01B235545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EA95-3D43-F4E5-EB2A-BD9C9AE15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154" y="1034581"/>
            <a:ext cx="5717796" cy="1846659"/>
          </a:xfrm>
        </p:spPr>
        <p:txBody>
          <a:bodyPr/>
          <a:lstStyle/>
          <a:p>
            <a:r>
              <a:rPr lang="en-US" dirty="0"/>
              <a:t>dotnet restore audit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C2791-65AF-F30A-7C55-CBA8ED4A3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4" y="2881240"/>
            <a:ext cx="6165537" cy="236988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The default audit now checks </a:t>
            </a:r>
            <a:r>
              <a:rPr lang="en-US" sz="1600" b="1" dirty="0"/>
              <a:t>all dependencies</a:t>
            </a:r>
            <a:r>
              <a:rPr lang="en-US" sz="1600" dirty="0"/>
              <a:t>, including both direct and indirect ones.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Use </a:t>
            </a:r>
            <a:r>
              <a:rPr lang="en-US" sz="1600" b="1" dirty="0" err="1"/>
              <a:t>NuGetAuditSuppress</a:t>
            </a:r>
            <a:r>
              <a:rPr lang="en-US" sz="1600" dirty="0"/>
              <a:t> to ignore certain warnings or advisories.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Set </a:t>
            </a:r>
            <a:r>
              <a:rPr lang="en-US" sz="1600" b="1" dirty="0" err="1"/>
              <a:t>auditSources</a:t>
            </a:r>
            <a:r>
              <a:rPr lang="en-US" sz="1600" dirty="0"/>
              <a:t> to use </a:t>
            </a:r>
            <a:r>
              <a:rPr lang="en-US" sz="1600" b="1" dirty="0"/>
              <a:t>NuGet.org</a:t>
            </a:r>
            <a:r>
              <a:rPr lang="en-US" sz="1600" dirty="0"/>
              <a:t> as your trusted source for security advice.</a:t>
            </a:r>
          </a:p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F0C2417-ABE1-A40B-3DB0-E3C71862D192}"/>
              </a:ext>
            </a:extLst>
          </p:cNvPr>
          <p:cNvSpPr txBox="1">
            <a:spLocks/>
          </p:cNvSpPr>
          <p:nvPr/>
        </p:nvSpPr>
        <p:spPr>
          <a:xfrm>
            <a:off x="1844531" y="6467550"/>
            <a:ext cx="5212080" cy="215444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* In .NET 9 and Visual Studio 17.12</a:t>
            </a:r>
            <a:endParaRPr lang="en-US" dirty="0">
              <a:solidFill>
                <a:srgbClr val="8C8279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68550E2-DEBB-8F45-CF3E-B8CDFB350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154" y="4912565"/>
            <a:ext cx="69977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9E2BE1C-A7E7-6FB3-5985-FBA6D63945C2}"/>
              </a:ext>
            </a:extLst>
          </p:cNvPr>
          <p:cNvSpPr txBox="1">
            <a:spLocks/>
          </p:cNvSpPr>
          <p:nvPr/>
        </p:nvSpPr>
        <p:spPr>
          <a:xfrm>
            <a:off x="4303678" y="2370056"/>
            <a:ext cx="460912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Helping you stay secure by default </a:t>
            </a:r>
          </a:p>
        </p:txBody>
      </p:sp>
    </p:spTree>
    <p:extLst>
      <p:ext uri="{BB962C8B-B14F-4D97-AF65-F5344CB8AC3E}">
        <p14:creationId xmlns:p14="http://schemas.microsoft.com/office/powerpoint/2010/main" val="11499002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29EF1-85D2-16A5-7DF8-55E1B02CF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AE732-51A1-985B-4754-05C419245B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2859901" cy="267765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Supported in project &amp; solution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New “Transitive packages” collapsable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Warning alerts for any known vulnerability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Know which projects are affected and which versions are vulnerable. 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A7C7F06-B753-A580-E728-E61EF14817E4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Transitive Dependencies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EAEF3A4-0F76-61FB-C203-0D88CF82051B}"/>
              </a:ext>
            </a:extLst>
          </p:cNvPr>
          <p:cNvSpPr txBox="1">
            <a:spLocks/>
          </p:cNvSpPr>
          <p:nvPr/>
        </p:nvSpPr>
        <p:spPr>
          <a:xfrm>
            <a:off x="570676" y="1169922"/>
            <a:ext cx="460912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Know your hidden dependencies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02A7C19-979D-73D4-5330-0F945E558598}"/>
              </a:ext>
            </a:extLst>
          </p:cNvPr>
          <p:cNvSpPr txBox="1">
            <a:spLocks/>
          </p:cNvSpPr>
          <p:nvPr/>
        </p:nvSpPr>
        <p:spPr>
          <a:xfrm>
            <a:off x="356264" y="6348962"/>
            <a:ext cx="6807586" cy="38099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* Solution level experience is now in Visual Studio 17.12.</a:t>
            </a:r>
          </a:p>
        </p:txBody>
      </p:sp>
      <p:pic>
        <p:nvPicPr>
          <p:cNvPr id="4" name="Picture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9AFA053C-3DD7-8FDC-196C-0DBD00744D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3" t="-13503" r="602" b="-15944"/>
          <a:stretch/>
        </p:blipFill>
        <p:spPr>
          <a:xfrm>
            <a:off x="3697525" y="1335960"/>
            <a:ext cx="8366249" cy="471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0518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85A22-A685-45D1-BA6F-401D74E68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4B24AE-7FE4-4DFA-BF1A-24DD7548C8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295009"/>
            <a:ext cx="2859901" cy="2523768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Replaces long-lived API keys with short-lived tokens for better CI/CD security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Supports GitHub Actions and Azure DevOps pipelines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Verifies publishers to reduce risks from compromised accounts and supply chain attacks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72FC603B-8B2B-CD1B-E37F-EC7A8DB70809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OIDC Trusted Publishers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E3F7882-565E-D2B0-CB37-E6316A42CAC2}"/>
              </a:ext>
            </a:extLst>
          </p:cNvPr>
          <p:cNvSpPr txBox="1">
            <a:spLocks/>
          </p:cNvSpPr>
          <p:nvPr/>
        </p:nvSpPr>
        <p:spPr>
          <a:xfrm>
            <a:off x="356264" y="6348962"/>
            <a:ext cx="6807586" cy="38099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* In active development.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B5F271A-21DE-2B25-71E0-42FEAFEC1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955" y="1804812"/>
            <a:ext cx="7763468" cy="352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65293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FB978-213B-C434-5A9D-B21C45882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03E246-C0D0-0449-3DE4-CA885159E5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213029"/>
            <a:ext cx="3887812" cy="3416320"/>
          </a:xfrm>
        </p:spPr>
        <p:txBody>
          <a:bodyPr/>
          <a:lstStyle/>
          <a:p>
            <a:r>
              <a:rPr lang="en-US" sz="1600" dirty="0"/>
              <a:t>A SBOM (Software Bill of Materials) is a detailed list of all components and dependencies in a software project, helping track licenses, vulnerabilities, and security risks.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/>
              <a:t>Install the NuGet package: </a:t>
            </a:r>
            <a:r>
              <a:rPr lang="en-US" sz="1600" b="1" dirty="0" err="1"/>
              <a:t>Microsoft.Sbom.Targets</a:t>
            </a:r>
            <a:endParaRPr lang="en-US" sz="1600" b="1" dirty="0"/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/>
              <a:t>Add </a:t>
            </a:r>
            <a:r>
              <a:rPr lang="en-US" sz="1600" b="1" dirty="0"/>
              <a:t>&lt;</a:t>
            </a:r>
            <a:r>
              <a:rPr lang="en-US" sz="1600" b="1" dirty="0" err="1"/>
              <a:t>GenerateSBOM</a:t>
            </a:r>
            <a:r>
              <a:rPr lang="en-US" sz="1600" b="1" dirty="0"/>
              <a:t>&gt;true&lt;/</a:t>
            </a:r>
            <a:r>
              <a:rPr lang="en-US" sz="1600" b="1" dirty="0" err="1"/>
              <a:t>GenerateSBOM</a:t>
            </a:r>
            <a:r>
              <a:rPr lang="en-US" sz="1600" dirty="0"/>
              <a:t>&gt; to your project file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/>
              <a:t>The SBOM is automatically generated in your NuGet package!</a:t>
            </a:r>
            <a:endParaRPr lang="en-US" sz="240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5552565-4164-7BCF-D3FA-846661D8148A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SBOMs + NuGet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C03AE5E-E2D9-0807-4DF6-CEA01E02B719}"/>
              </a:ext>
            </a:extLst>
          </p:cNvPr>
          <p:cNvSpPr txBox="1">
            <a:spLocks/>
          </p:cNvSpPr>
          <p:nvPr/>
        </p:nvSpPr>
        <p:spPr>
          <a:xfrm>
            <a:off x="356264" y="6348962"/>
            <a:ext cx="6807586" cy="38099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* In active development.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F28E3-71DC-E583-11B7-DFD8EDEFA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985" y="0"/>
            <a:ext cx="3639015" cy="3272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B6357-C9F1-809A-5AED-E9C7BF3BB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167" y="1256585"/>
            <a:ext cx="4104751" cy="4344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37FFC5-2BC2-B353-6E24-62B04236A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010" y="4629349"/>
            <a:ext cx="6502990" cy="226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49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8D09A-B486-1C2A-29CF-C52BAC840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90126-1ED3-6BDD-7149-B9BA9E38A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213029"/>
            <a:ext cx="3887812" cy="3570208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Displays the </a:t>
            </a:r>
            <a:r>
              <a:rPr lang="en-US" sz="1600" b="1" dirty="0"/>
              <a:t>full dependency graph </a:t>
            </a:r>
            <a:r>
              <a:rPr lang="en-US" sz="1600" dirty="0"/>
              <a:t>for a specific package within a project or solution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Helps </a:t>
            </a:r>
            <a:r>
              <a:rPr lang="en-US" sz="1600" b="1" dirty="0"/>
              <a:t>identify where a package is being used</a:t>
            </a:r>
            <a:r>
              <a:rPr lang="en-US" sz="1600" dirty="0"/>
              <a:t>, including transitive dependencies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Useful for </a:t>
            </a:r>
            <a:r>
              <a:rPr lang="en-US" sz="1600" b="1" dirty="0"/>
              <a:t>debugging dependency issues </a:t>
            </a:r>
            <a:r>
              <a:rPr lang="en-US" sz="1600" dirty="0"/>
              <a:t>or understanding package relationships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Shows </a:t>
            </a:r>
            <a:r>
              <a:rPr lang="en-US" sz="1600" b="1" dirty="0"/>
              <a:t>multiple target frameworks </a:t>
            </a:r>
            <a:r>
              <a:rPr lang="en-US" sz="1600" dirty="0"/>
              <a:t>if applicable (as shown in the image)</a:t>
            </a:r>
          </a:p>
          <a:p>
            <a:endParaRPr lang="en-US" sz="160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05A17BC-F2F3-6CC6-CF26-2AEB2C676567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dotnet </a:t>
            </a:r>
            <a:r>
              <a:rPr lang="en-US" dirty="0" err="1"/>
              <a:t>nuget</a:t>
            </a:r>
            <a:r>
              <a:rPr lang="en-US" dirty="0"/>
              <a:t> why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876C98D-7FC7-01FC-E7EE-762F97F6F461}"/>
              </a:ext>
            </a:extLst>
          </p:cNvPr>
          <p:cNvSpPr txBox="1">
            <a:spLocks/>
          </p:cNvSpPr>
          <p:nvPr/>
        </p:nvSpPr>
        <p:spPr>
          <a:xfrm>
            <a:off x="356264" y="6348962"/>
            <a:ext cx="6807586" cy="38099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* In .NET 8.0.4XX+.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984F012-7231-DA31-AE24-3AD3E8875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154" y="1652064"/>
            <a:ext cx="7070683" cy="443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91885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51DE4-26AE-2BDC-7551-3E8238673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E2DCB0-577E-09CE-2DBA-BB07CFB294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09F79-21CC-AAD5-9203-1D4C59915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Advisory database and </a:t>
            </a:r>
            <a:r>
              <a:rPr lang="en-US" dirty="0" err="1"/>
              <a:t>Dependabot</a:t>
            </a:r>
            <a:r>
              <a:rPr lang="en-US" dirty="0"/>
              <a:t> 2.0 partnerships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7E9DB2-18D9-284C-57F6-B189F65C8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 dirty="0"/>
              <a:t>Industry Partnerships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A3CC0A-CC77-B77D-1DC9-7BBFF809D70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OpenSSF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177171-32AD-28D1-A533-71C1D283CC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86798" y="4365711"/>
            <a:ext cx="2313432" cy="553998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Scorecard support and trusted publishers partnerships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D7B0A6-C0AF-4849-92A4-B234AC552A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/>
              <a:t>deps.dev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654824-4146-258C-550E-1001608EE8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NuGet support for opensource insights</a:t>
            </a:r>
          </a:p>
        </p:txBody>
      </p:sp>
      <p:pic>
        <p:nvPicPr>
          <p:cNvPr id="21" name="Picture 20" descr="A duck with a shield&#10;&#10;Description automatically generated">
            <a:extLst>
              <a:ext uri="{FF2B5EF4-FFF2-40B4-BE49-F238E27FC236}">
                <a16:creationId xmlns:a16="http://schemas.microsoft.com/office/drawing/2014/main" id="{5711E847-BC72-73FD-F421-A425D0D19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010" y="2456523"/>
            <a:ext cx="1513380" cy="15268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EDC667-7022-2AB5-0E0A-426E25DC6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077" y="2776833"/>
            <a:ext cx="1539847" cy="926706"/>
          </a:xfrm>
          <a:prstGeom prst="rect">
            <a:avLst/>
          </a:prstGeom>
        </p:spPr>
      </p:pic>
      <p:pic>
        <p:nvPicPr>
          <p:cNvPr id="23" name="Picture 2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42AC22B-B935-01FC-47F1-D48FC5F6E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392" y="3222991"/>
            <a:ext cx="1680278" cy="2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505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3202</Words>
  <Application>Microsoft Office PowerPoint</Application>
  <PresentationFormat>Widescreen</PresentationFormat>
  <Paragraphs>389</Paragraphs>
  <Slides>18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Azure 2023 Template</vt:lpstr>
      <vt:lpstr>Unpacking the Newest in NuGet</vt:lpstr>
      <vt:lpstr>Software supply chain attacks are on the rise</vt:lpstr>
      <vt:lpstr>PowerPoint Presentation</vt:lpstr>
      <vt:lpstr>dotnet restore audit improvements</vt:lpstr>
      <vt:lpstr>PowerPoint Presentation</vt:lpstr>
      <vt:lpstr>PowerPoint Presentation</vt:lpstr>
      <vt:lpstr>PowerPoint Presentation</vt:lpstr>
      <vt:lpstr>PowerPoint Presentation</vt:lpstr>
      <vt:lpstr>Industry Partnerships</vt:lpstr>
      <vt:lpstr>PowerPoint Presentation</vt:lpstr>
      <vt:lpstr>PowerPoint Presentation</vt:lpstr>
      <vt:lpstr>deps.dev</vt:lpstr>
      <vt:lpstr>PowerPoint Presentation</vt:lpstr>
      <vt:lpstr>Dark Mode on NuGet.org</vt:lpstr>
      <vt:lpstr>C# Dev Kit – NuGet Commands</vt:lpstr>
      <vt:lpstr>PowerPoint Presentation</vt:lpstr>
      <vt:lpstr>PowerPoint Presentation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25</cp:revision>
  <dcterms:created xsi:type="dcterms:W3CDTF">2024-10-07T23:57:31Z</dcterms:created>
  <dcterms:modified xsi:type="dcterms:W3CDTF">2024-11-11T19:23:19Z</dcterms:modified>
  <cp:category/>
</cp:coreProperties>
</file>